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67" r:id="rId5"/>
    <p:sldId id="268" r:id="rId6"/>
    <p:sldId id="269" r:id="rId7"/>
    <p:sldId id="264" r:id="rId8"/>
    <p:sldId id="265" r:id="rId9"/>
    <p:sldId id="266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B423C5-4045-409F-9CC2-61A9B0AC8D97}" v="260" dt="2022-06-17T22:12:12.718"/>
    <p1510:client id="{494E2C58-1CC4-4790-BCDB-9B1DBAB71E3D}" v="3" dt="2022-06-27T11:24:41.172"/>
    <p1510:client id="{6D7B5D6E-2BEF-4F2F-BF87-3395404895F3}" v="1649" dt="2022-06-20T23:12:52.977"/>
    <p1510:client id="{956DB8B3-C50B-408D-B39C-EB8570B74F2A}" v="186" dt="2022-06-24T09:31:00.8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04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49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1874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8942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200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293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588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2872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287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36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88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185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630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099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51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600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599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</a:t>
            </a:r>
          </a:p>
          <a:p>
            <a:pPr lvl="6"/>
            <a:r>
              <a:rPr lang="en-US" dirty="0"/>
              <a:t>Seven</a:t>
            </a:r>
          </a:p>
          <a:p>
            <a:pPr lvl="7"/>
            <a:r>
              <a:rPr lang="en-US" dirty="0"/>
              <a:t>Eight</a:t>
            </a:r>
          </a:p>
          <a:p>
            <a:pPr lvl="8"/>
            <a:r>
              <a:rPr lang="en-US" dirty="0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5182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B283AB-56F3-970D-D1B1-E4636F21074D}"/>
              </a:ext>
            </a:extLst>
          </p:cNvPr>
          <p:cNvSpPr txBox="1"/>
          <p:nvPr/>
        </p:nvSpPr>
        <p:spPr>
          <a:xfrm>
            <a:off x="354376" y="290110"/>
            <a:ext cx="1131799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dirty="0">
                <a:latin typeface="Century Gothic"/>
                <a:ea typeface="+mn-lt"/>
                <a:cs typeface="+mn-lt"/>
              </a:rPr>
              <a:t>Государственное бюджетное профессиональное образовательное учреждение Самарской области</a:t>
            </a:r>
            <a:endParaRPr lang="ru-RU">
              <a:latin typeface="Century Gothic"/>
              <a:cs typeface="Calibri" panose="020F0502020204030204"/>
            </a:endParaRPr>
          </a:p>
          <a:p>
            <a:pPr algn="ctr"/>
            <a:r>
              <a:rPr lang="ru-RU" dirty="0">
                <a:latin typeface="Century Gothic"/>
                <a:ea typeface="+mn-lt"/>
                <a:cs typeface="+mn-lt"/>
              </a:rPr>
              <a:t>«Тольяттинский социально-экономический колледж»</a:t>
            </a:r>
            <a:endParaRPr lang="ru-RU">
              <a:latin typeface="Century Gothic"/>
              <a:cs typeface="Calibri"/>
            </a:endParaRPr>
          </a:p>
          <a:p>
            <a:pPr algn="l"/>
            <a:endParaRPr lang="ru-RU" dirty="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D72B72-3417-FD09-4E19-A41A066144FC}"/>
              </a:ext>
            </a:extLst>
          </p:cNvPr>
          <p:cNvSpPr txBox="1"/>
          <p:nvPr/>
        </p:nvSpPr>
        <p:spPr>
          <a:xfrm>
            <a:off x="2877908" y="1672488"/>
            <a:ext cx="716630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3200" dirty="0">
                <a:latin typeface="Times New Roman"/>
                <a:cs typeface="Calibri"/>
              </a:rPr>
              <a:t>Производственная практика в "ЦОПП"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7AF444-DE28-8C81-9B67-6A882275509B}"/>
              </a:ext>
            </a:extLst>
          </p:cNvPr>
          <p:cNvSpPr txBox="1"/>
          <p:nvPr/>
        </p:nvSpPr>
        <p:spPr>
          <a:xfrm>
            <a:off x="7554055" y="2963375"/>
            <a:ext cx="471114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latin typeface="Times New Roman"/>
                <a:cs typeface="Calibri"/>
              </a:rPr>
              <a:t>Презентация по производственной практики:</a:t>
            </a:r>
          </a:p>
          <a:p>
            <a:pPr algn="r"/>
            <a:r>
              <a:rPr lang="ru-RU" dirty="0">
                <a:latin typeface="Times New Roman"/>
                <a:cs typeface="Calibri"/>
              </a:rPr>
              <a:t>Студент ИСП-21</a:t>
            </a:r>
          </a:p>
          <a:p>
            <a:pPr algn="r"/>
            <a:r>
              <a:rPr lang="ru-RU" dirty="0">
                <a:latin typeface="Times New Roman"/>
                <a:cs typeface="Calibri"/>
              </a:rPr>
              <a:t>Гусельников Андрей Дмитриевич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68AF57-6410-95EB-8D69-05D5AC142816}"/>
              </a:ext>
            </a:extLst>
          </p:cNvPr>
          <p:cNvSpPr txBox="1"/>
          <p:nvPr/>
        </p:nvSpPr>
        <p:spPr>
          <a:xfrm>
            <a:off x="7842469" y="4085021"/>
            <a:ext cx="513430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latin typeface="Times New Roman"/>
                <a:cs typeface="Times New Roman"/>
              </a:rPr>
              <a:t>Руководитель производственной практики:</a:t>
            </a:r>
          </a:p>
          <a:p>
            <a:pPr algn="ctr"/>
            <a:r>
              <a:rPr lang="ru-RU" dirty="0">
                <a:latin typeface="Times New Roman"/>
                <a:cs typeface="Times New Roman"/>
              </a:rPr>
              <a:t>            Суханцев Вадим Андреевич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210AEB-84ED-3358-F7A2-984E6094E03F}"/>
              </a:ext>
            </a:extLst>
          </p:cNvPr>
          <p:cNvSpPr txBox="1"/>
          <p:nvPr/>
        </p:nvSpPr>
        <p:spPr>
          <a:xfrm>
            <a:off x="5716861" y="5830723"/>
            <a:ext cx="13067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latin typeface="Times New Roman"/>
                <a:cs typeface="Times New Roman"/>
              </a:rPr>
              <a:t>2022 г</a:t>
            </a: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03E90B-9915-C08E-A2EC-0AE2B974BEBC}"/>
              </a:ext>
            </a:extLst>
          </p:cNvPr>
          <p:cNvSpPr txBox="1"/>
          <p:nvPr/>
        </p:nvSpPr>
        <p:spPr>
          <a:xfrm>
            <a:off x="2315780" y="450193"/>
            <a:ext cx="70699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cap="all" dirty="0">
                <a:latin typeface="Century Gothic"/>
                <a:ea typeface="+mn-lt"/>
                <a:cs typeface="+mn-lt"/>
              </a:rPr>
              <a:t>Чему я обучился в "ЦОПП"</a:t>
            </a:r>
            <a:endParaRPr lang="ru-RU">
              <a:latin typeface="Century Gothic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F10193-9743-1972-D020-09DEFED13D39}"/>
              </a:ext>
            </a:extLst>
          </p:cNvPr>
          <p:cNvSpPr txBox="1"/>
          <p:nvPr/>
        </p:nvSpPr>
        <p:spPr>
          <a:xfrm>
            <a:off x="870607" y="1474951"/>
            <a:ext cx="602768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latin typeface="Calibri"/>
                <a:cs typeface="Times New Roman"/>
              </a:rPr>
              <a:t>1) Я научился работать в сервисе Яндекс Метрика. С помощью него можно работать с сайтами и что-то узнавать для себя;</a:t>
            </a:r>
          </a:p>
          <a:p>
            <a:endParaRPr lang="ru-RU" dirty="0">
              <a:latin typeface="Calibri"/>
              <a:cs typeface="Times New Roman"/>
            </a:endParaRPr>
          </a:p>
          <a:p>
            <a:r>
              <a:rPr lang="ru-RU" dirty="0">
                <a:latin typeface="Calibri"/>
                <a:cs typeface="Times New Roman"/>
              </a:rPr>
              <a:t>2)Так же я научился работать с IT-Продуктами и как их продавать.</a:t>
            </a:r>
          </a:p>
        </p:txBody>
      </p:sp>
      <p:pic>
        <p:nvPicPr>
          <p:cNvPr id="6" name="Рисунок 6" descr="Изображение выглядит как текст, ноутбук, внутренний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7DA2256C-6287-861A-2391-09EBE0D99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2208" y="1183752"/>
            <a:ext cx="4147849" cy="286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983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BC6BB4-AF27-7D6D-4834-11D2CF58F615}"/>
              </a:ext>
            </a:extLst>
          </p:cNvPr>
          <p:cNvSpPr txBox="1"/>
          <p:nvPr/>
        </p:nvSpPr>
        <p:spPr>
          <a:xfrm>
            <a:off x="3962400" y="450193"/>
            <a:ext cx="376795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cap="all" dirty="0">
                <a:ea typeface="+mn-lt"/>
                <a:cs typeface="+mn-lt"/>
              </a:rPr>
              <a:t>КУРС МАРКЕТОЛОГА </a:t>
            </a:r>
            <a:r>
              <a:rPr lang="en-US" cap="all" dirty="0">
                <a:ea typeface="+mn-lt"/>
                <a:cs typeface="+mn-lt"/>
              </a:rPr>
              <a:t>ACDMX</a:t>
            </a:r>
            <a:endParaRPr lang="ru-RU" dirty="0">
              <a:ea typeface="+mn-lt"/>
              <a:cs typeface="+mn-lt"/>
            </a:endParaRPr>
          </a:p>
          <a:p>
            <a:pPr algn="l"/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870634-9DD8-B765-E31B-52B241224648}"/>
              </a:ext>
            </a:extLst>
          </p:cNvPr>
          <p:cNvSpPr txBox="1"/>
          <p:nvPr/>
        </p:nvSpPr>
        <p:spPr>
          <a:xfrm>
            <a:off x="670530" y="907225"/>
            <a:ext cx="5309475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На данном курсе я изучал как работать с сервисом Яндекс Метрика, а так же как работать с IT-Продуктами в работе. С помощью видео и разных заданий я научился этому.</a:t>
            </a:r>
          </a:p>
          <a:p>
            <a:endParaRPr lang="ru-RU" dirty="0"/>
          </a:p>
          <a:p>
            <a:r>
              <a:rPr lang="ru-RU" dirty="0">
                <a:ea typeface="+mn-lt"/>
                <a:cs typeface="+mn-lt"/>
              </a:rPr>
              <a:t>Интернет-маркетолог – специалист, который отвечает за продвижение товаров или услуг в диджитал-среде. Для достижения поставленных целей он использует поисковую оптимизацию сайтов, email-маркетинг, SMM (маркетинг в социальных сетях) и другие методики.</a:t>
            </a:r>
            <a:br>
              <a:rPr lang="ru-RU" dirty="0">
                <a:ea typeface="+mn-lt"/>
                <a:cs typeface="+mn-lt"/>
              </a:rPr>
            </a:br>
            <a:br>
              <a:rPr lang="ru-RU" dirty="0">
                <a:ea typeface="+mn-lt"/>
                <a:cs typeface="+mn-lt"/>
              </a:rPr>
            </a:br>
            <a:r>
              <a:rPr lang="ru-RU" dirty="0">
                <a:ea typeface="+mn-lt"/>
                <a:cs typeface="+mn-lt"/>
              </a:rPr>
              <a:t>Интернет-маркетолог разрабатывает план продвижения бизнеса, получает бюджет на его реализацию, нанимает подрядчиков для выполнения отдельных работ и следит за тем, чтобы они качественно и в установленные сроки выполнили задачи.</a:t>
            </a:r>
            <a:endParaRPr lang="ru-RU" dirty="0"/>
          </a:p>
        </p:txBody>
      </p:sp>
      <p:pic>
        <p:nvPicPr>
          <p:cNvPr id="6" name="Рисунок 6" descr="Изображение выглядит как текст, человек, мужчин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2DD5B837-FAE7-AD04-509E-73AC701E0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918" y="1366552"/>
            <a:ext cx="4964934" cy="322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59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EC3BA7-799B-2AE0-8B69-E9339383A644}"/>
              </a:ext>
            </a:extLst>
          </p:cNvPr>
          <p:cNvSpPr txBox="1"/>
          <p:nvPr/>
        </p:nvSpPr>
        <p:spPr>
          <a:xfrm>
            <a:off x="3585779" y="397641"/>
            <a:ext cx="554595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Что же такое все таки Яндекс Метрика и для чего она нужна людям?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2F1EA2-0BF6-9F52-7FA1-1FC760FF9BDA}"/>
              </a:ext>
            </a:extLst>
          </p:cNvPr>
          <p:cNvSpPr txBox="1"/>
          <p:nvPr/>
        </p:nvSpPr>
        <p:spPr>
          <a:xfrm>
            <a:off x="914400" y="1933459"/>
            <a:ext cx="4827223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ea typeface="+mn-lt"/>
                <a:cs typeface="+mn-lt"/>
              </a:rPr>
              <a:t>Это инструмент веб-аналитики, который помогает получать наглядные отчеты, записи действий посетителей, отслеживать источники трафика и оценивать эффективность онлайн- и офлайн-рекламы.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5900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A3C8D-2EB9-FF7B-637E-D174FE1A2C04}"/>
              </a:ext>
            </a:extLst>
          </p:cNvPr>
          <p:cNvSpPr txBox="1"/>
          <p:nvPr/>
        </p:nvSpPr>
        <p:spPr>
          <a:xfrm>
            <a:off x="4470400" y="677917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2800" dirty="0"/>
              <a:t>Заключение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8D906B-9A3F-F64F-6F8F-3A1F82419635}"/>
              </a:ext>
            </a:extLst>
          </p:cNvPr>
          <p:cNvSpPr txBox="1"/>
          <p:nvPr/>
        </p:nvSpPr>
        <p:spPr>
          <a:xfrm>
            <a:off x="1092309" y="2046999"/>
            <a:ext cx="92683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В заключение скажу, что обучаться в ЦОПП было очень интересно, я узнал много нового для себя, и эти знания мне пригодятся в дальнейшем.</a:t>
            </a:r>
          </a:p>
        </p:txBody>
      </p:sp>
    </p:spTree>
    <p:extLst>
      <p:ext uri="{BB962C8B-B14F-4D97-AF65-F5344CB8AC3E}">
        <p14:creationId xmlns:p14="http://schemas.microsoft.com/office/powerpoint/2010/main" val="1988986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A3C8D-2EB9-FF7B-637E-D174FE1A2C04}"/>
              </a:ext>
            </a:extLst>
          </p:cNvPr>
          <p:cNvSpPr txBox="1"/>
          <p:nvPr/>
        </p:nvSpPr>
        <p:spPr>
          <a:xfrm>
            <a:off x="3463159" y="669158"/>
            <a:ext cx="481899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800" dirty="0"/>
              <a:t>Спасибо за внимание </a:t>
            </a:r>
          </a:p>
        </p:txBody>
      </p:sp>
    </p:spTree>
    <p:extLst>
      <p:ext uri="{BB962C8B-B14F-4D97-AF65-F5344CB8AC3E}">
        <p14:creationId xmlns:p14="http://schemas.microsoft.com/office/powerpoint/2010/main" val="1884825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2FEFC95-8D3B-6278-C447-F71A2588A12F}"/>
              </a:ext>
            </a:extLst>
          </p:cNvPr>
          <p:cNvSpPr txBox="1"/>
          <p:nvPr/>
        </p:nvSpPr>
        <p:spPr>
          <a:xfrm>
            <a:off x="818055" y="756745"/>
            <a:ext cx="304099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latin typeface="Century Gothic"/>
                <a:cs typeface="Times New Roman"/>
              </a:rPr>
              <a:t>Объект исследовании -   </a:t>
            </a:r>
            <a:r>
              <a:rPr lang="ru-RU" cap="all" dirty="0">
                <a:latin typeface="Century Gothic"/>
                <a:ea typeface="+mn-lt"/>
                <a:cs typeface="+mn-lt"/>
              </a:rPr>
              <a:t>ЦЕНТР ОПЕРЕЖАЮЩЕЙ ПРОФЕССИОНАЛЬНОЙ ПОДГОТОВКИ</a:t>
            </a:r>
            <a:endParaRPr lang="ru-RU">
              <a:latin typeface="Century Gothic"/>
              <a:cs typeface="Times New Roman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5A72D8-FFBC-1B54-ED09-5F18A5DBD6A3}"/>
              </a:ext>
            </a:extLst>
          </p:cNvPr>
          <p:cNvSpPr txBox="1"/>
          <p:nvPr/>
        </p:nvSpPr>
        <p:spPr>
          <a:xfrm>
            <a:off x="6724103" y="759482"/>
            <a:ext cx="340009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/>
              <a:t>Предмет исследования - работа в организации, обучение по курсу маркетинга</a:t>
            </a:r>
          </a:p>
        </p:txBody>
      </p:sp>
      <p:pic>
        <p:nvPicPr>
          <p:cNvPr id="9" name="Рисунок 9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4BBE01AA-30EB-00C2-8288-09F827998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021" y="2462924"/>
            <a:ext cx="3645337" cy="2300013"/>
          </a:xfrm>
          <a:prstGeom prst="rect">
            <a:avLst/>
          </a:prstGeom>
        </p:spPr>
      </p:pic>
      <p:pic>
        <p:nvPicPr>
          <p:cNvPr id="10" name="Рисунок 10" descr="Изображение выглядит как текст, потолок, внутренний, знак&#10;&#10;Автоматически созданное описание">
            <a:extLst>
              <a:ext uri="{FF2B5EF4-FFF2-40B4-BE49-F238E27FC236}">
                <a16:creationId xmlns:a16="http://schemas.microsoft.com/office/drawing/2014/main" id="{C6739B70-5D4C-7D5F-066C-E89F35A56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779" y="2284950"/>
            <a:ext cx="5213131" cy="297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790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03E90B-9915-C08E-A2EC-0AE2B974BEBC}"/>
              </a:ext>
            </a:extLst>
          </p:cNvPr>
          <p:cNvSpPr txBox="1"/>
          <p:nvPr/>
        </p:nvSpPr>
        <p:spPr>
          <a:xfrm>
            <a:off x="2315780" y="450193"/>
            <a:ext cx="706995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cap="all" dirty="0">
                <a:latin typeface="Century Gothic"/>
                <a:ea typeface="+mn-lt"/>
                <a:cs typeface="+mn-lt"/>
              </a:rPr>
              <a:t>ПОСТАВЛЕННЫЕ ЦЕЛИ ПОТРЕБОВАЛИ РЕШЕНИЯ ЗАДАЧ:</a:t>
            </a:r>
            <a:br>
              <a:rPr lang="ru-RU" b="1" cap="all" dirty="0">
                <a:latin typeface="Century Gothic"/>
                <a:ea typeface="+mn-lt"/>
                <a:cs typeface="+mn-lt"/>
              </a:rPr>
            </a:br>
            <a:endParaRPr lang="ru-RU">
              <a:latin typeface="Times New Roman"/>
              <a:ea typeface="+mn-lt"/>
              <a:cs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79936D-2B87-FF3E-F8EA-D23A5B8242EF}"/>
              </a:ext>
            </a:extLst>
          </p:cNvPr>
          <p:cNvSpPr txBox="1"/>
          <p:nvPr/>
        </p:nvSpPr>
        <p:spPr>
          <a:xfrm>
            <a:off x="7713827" y="1346310"/>
            <a:ext cx="2743200" cy="46320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1000"/>
              </a:spcAft>
            </a:pPr>
            <a:r>
              <a:rPr lang="ru-RU" dirty="0">
                <a:ea typeface="+mn-lt"/>
                <a:cs typeface="+mn-lt"/>
              </a:rPr>
              <a:t>1)</a:t>
            </a:r>
            <a:r>
              <a:rPr lang="ru-RU" dirty="0">
                <a:latin typeface="Century Gothic"/>
                <a:ea typeface="+mn-lt"/>
                <a:cs typeface="+mn-lt"/>
              </a:rPr>
              <a:t>Изучение персонала организации, связи внутри организации;</a:t>
            </a:r>
          </a:p>
          <a:p>
            <a:pPr>
              <a:spcAft>
                <a:spcPts val="1000"/>
              </a:spcAft>
            </a:pPr>
            <a:r>
              <a:rPr lang="ru-RU" dirty="0"/>
              <a:t>2)</a:t>
            </a:r>
            <a:r>
              <a:rPr lang="ru-RU" dirty="0">
                <a:latin typeface="Century Gothic"/>
                <a:ea typeface="+mn-lt"/>
                <a:cs typeface="+mn-lt"/>
              </a:rPr>
              <a:t>Определение экономического и социального эффекта от предложенных мер внутри организации по выпуску обучившихся;</a:t>
            </a:r>
            <a:endParaRPr lang="ru-RU">
              <a:latin typeface="Century Gothic"/>
              <a:cs typeface="Times New Roman"/>
            </a:endParaRPr>
          </a:p>
          <a:p>
            <a:pPr>
              <a:spcAft>
                <a:spcPts val="1000"/>
              </a:spcAft>
            </a:pPr>
            <a:r>
              <a:rPr lang="ru-RU" dirty="0">
                <a:latin typeface="Century Gothic"/>
              </a:rPr>
              <a:t>3)Слежение за рынком мира</a:t>
            </a:r>
          </a:p>
          <a:p>
            <a:endParaRPr lang="ru-RU" dirty="0"/>
          </a:p>
        </p:txBody>
      </p:sp>
      <p:pic>
        <p:nvPicPr>
          <p:cNvPr id="4" name="Рисунок 4" descr="Изображение выглядит как внутренний, пол, потолок, стена&#10;&#10;Автоматически созданное описание">
            <a:extLst>
              <a:ext uri="{FF2B5EF4-FFF2-40B4-BE49-F238E27FC236}">
                <a16:creationId xmlns:a16="http://schemas.microsoft.com/office/drawing/2014/main" id="{280102CD-C605-1FF3-1B57-55D8231CB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331" y="1769939"/>
            <a:ext cx="5493406" cy="324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012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1D83DF-2BFF-8CC0-0698-5AADF86232A8}"/>
              </a:ext>
            </a:extLst>
          </p:cNvPr>
          <p:cNvSpPr txBox="1"/>
          <p:nvPr/>
        </p:nvSpPr>
        <p:spPr>
          <a:xfrm>
            <a:off x="1751012" y="4363271"/>
            <a:ext cx="8676222" cy="106680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cap="all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Функциональная</a:t>
            </a:r>
            <a:r>
              <a:rPr lang="en-US" sz="320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3200" cap="all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модель</a:t>
            </a:r>
            <a:endParaRPr lang="en-US" sz="3200" cap="all" err="1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DC624A20-2D5C-A3F6-CF08-C7C080DF0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8847" y="640080"/>
            <a:ext cx="6029683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613884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1D83DF-2BFF-8CC0-0698-5AADF86232A8}"/>
              </a:ext>
            </a:extLst>
          </p:cNvPr>
          <p:cNvSpPr txBox="1"/>
          <p:nvPr/>
        </p:nvSpPr>
        <p:spPr>
          <a:xfrm>
            <a:off x="1751012" y="3883741"/>
            <a:ext cx="8676222" cy="133595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44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Функциональная модель</a:t>
            </a: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33450F25-3FEB-275B-501C-88CEE564C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808" y="824487"/>
            <a:ext cx="6592383" cy="298305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816067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1D83DF-2BFF-8CC0-0698-5AADF86232A8}"/>
              </a:ext>
            </a:extLst>
          </p:cNvPr>
          <p:cNvSpPr txBox="1"/>
          <p:nvPr/>
        </p:nvSpPr>
        <p:spPr>
          <a:xfrm>
            <a:off x="1751012" y="4363271"/>
            <a:ext cx="8676222" cy="106680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Функциональная</a:t>
            </a:r>
            <a:r>
              <a:rPr lang="en-US" sz="320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3200" cap="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модель</a:t>
            </a:r>
            <a:endParaRPr lang="en-US" sz="3200" cap="all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66BCAED6-E86D-EBD3-0C7B-0C9E6B357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680" y="640080"/>
            <a:ext cx="588201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4766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01861A-4535-FA14-D78A-893BB3EF2BC3}"/>
              </a:ext>
            </a:extLst>
          </p:cNvPr>
          <p:cNvSpPr txBox="1"/>
          <p:nvPr/>
        </p:nvSpPr>
        <p:spPr>
          <a:xfrm>
            <a:off x="1751012" y="4363271"/>
            <a:ext cx="8676222" cy="106680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Диаграмма</a:t>
            </a:r>
            <a:r>
              <a:rPr lang="en-US" sz="320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"</a:t>
            </a:r>
            <a:r>
              <a:rPr lang="en-US" sz="3200" cap="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Прецедентов</a:t>
            </a:r>
            <a:r>
              <a:rPr lang="en-US" sz="320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"</a:t>
            </a:r>
            <a:endParaRPr lang="en-US" sz="3200" cap="all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B816027B-B0B2-8A17-D219-102FC220D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8118" y="640080"/>
            <a:ext cx="6891140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220356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01861A-4535-FA14-D78A-893BB3EF2BC3}"/>
              </a:ext>
            </a:extLst>
          </p:cNvPr>
          <p:cNvSpPr txBox="1"/>
          <p:nvPr/>
        </p:nvSpPr>
        <p:spPr>
          <a:xfrm>
            <a:off x="1751012" y="4363271"/>
            <a:ext cx="8676222" cy="106680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Диаграмма</a:t>
            </a:r>
            <a:r>
              <a:rPr lang="en-US" sz="320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"</a:t>
            </a:r>
            <a:r>
              <a:rPr lang="en-US" sz="3200" cap="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Последовательности</a:t>
            </a:r>
            <a:r>
              <a:rPr lang="en-US" sz="320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"</a:t>
            </a:r>
            <a:endParaRPr lang="en-US" sz="3200" cap="all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2ADEBFCB-DA0F-1995-8C9F-D367FEB2D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6485" y="640080"/>
            <a:ext cx="6434406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879647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01861A-4535-FA14-D78A-893BB3EF2BC3}"/>
              </a:ext>
            </a:extLst>
          </p:cNvPr>
          <p:cNvSpPr txBox="1"/>
          <p:nvPr/>
        </p:nvSpPr>
        <p:spPr>
          <a:xfrm>
            <a:off x="1751012" y="4363271"/>
            <a:ext cx="8676222" cy="106680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Диаграмма"кЛАссов"</a:t>
            </a:r>
            <a:endParaRPr lang="en-US" sz="3200" cap="all" dirty="0">
              <a:ln w="3175" cmpd="sng">
                <a:noFill/>
              </a:ln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6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Рисунок 4">
            <a:extLst>
              <a:ext uri="{FF2B5EF4-FFF2-40B4-BE49-F238E27FC236}">
                <a16:creationId xmlns:a16="http://schemas.microsoft.com/office/drawing/2014/main" id="{7AAB535C-BFB6-0E5D-E056-CDFD243EE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817" y="640080"/>
            <a:ext cx="7105743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195429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Mesh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340</cp:revision>
  <dcterms:created xsi:type="dcterms:W3CDTF">2012-07-30T23:42:41Z</dcterms:created>
  <dcterms:modified xsi:type="dcterms:W3CDTF">2022-06-27T11:24:56Z</dcterms:modified>
</cp:coreProperties>
</file>

<file path=docProps/thumbnail.jpeg>
</file>